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0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98530-3341-4270-947E-ACB1A4C9472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2D689-2133-4090-9998-19272DC3D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60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5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8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4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6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3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69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739030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/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9" name="TextBox 9"/>
          <p:cNvSpPr txBox="1"/>
          <p:nvPr userDrawn="1"/>
        </p:nvSpPr>
        <p:spPr>
          <a:xfrm>
            <a:off x="4171891" y="-13302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916831282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E4960-D2DA-403A-9BA4-8D7B83C37D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73130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4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5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8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6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5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3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C33C0-B73C-48E0-AC48-EAA4EFBCF4CB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3A34C-0673-46E1-8431-32EC7358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28792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762" y="348246"/>
            <a:ext cx="286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r>
              <a:rPr lang="en-US" sz="28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2417" y="871466"/>
            <a:ext cx="678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Possessive ’s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0065" y="1572813"/>
            <a:ext cx="2557944" cy="55399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Name’s + noun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2094" y="2403739"/>
            <a:ext cx="3210213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This is </a:t>
            </a:r>
            <a:r>
              <a:rPr lang="en-US" sz="2400" dirty="0">
                <a:solidFill>
                  <a:srgbClr val="FF0000"/>
                </a:solidFill>
              </a:rPr>
              <a:t>Lucy’s ruler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r>
              <a:rPr lang="en-US" sz="2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2094" y="3013373"/>
            <a:ext cx="3210213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They are </a:t>
            </a:r>
            <a:r>
              <a:rPr lang="en-US" sz="2400" dirty="0">
                <a:solidFill>
                  <a:srgbClr val="FF0000"/>
                </a:solidFill>
              </a:rPr>
              <a:t>Lucy’s erasers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r>
              <a:rPr lang="en-US" sz="2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2093" y="3623007"/>
            <a:ext cx="3210213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She is </a:t>
            </a:r>
            <a:r>
              <a:rPr lang="en-US" sz="2400" dirty="0">
                <a:solidFill>
                  <a:srgbClr val="FF0000"/>
                </a:solidFill>
              </a:rPr>
              <a:t>Tom’s mom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02094" y="4232641"/>
            <a:ext cx="3210213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He is </a:t>
            </a:r>
            <a:r>
              <a:rPr lang="en-US" sz="2400" dirty="0">
                <a:solidFill>
                  <a:srgbClr val="FF0000"/>
                </a:solidFill>
              </a:rPr>
              <a:t>Mary’s brother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81130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00" y="760343"/>
            <a:ext cx="8831799" cy="5097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09 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4636" y="879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027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69" y="1117599"/>
            <a:ext cx="8834061" cy="36531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7225" y="1807991"/>
            <a:ext cx="282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What housework does your sister 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4750" y="2055911"/>
            <a:ext cx="1827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My dad (does)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153" y="2363970"/>
            <a:ext cx="267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Who does the shopping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5225" y="2679230"/>
            <a:ext cx="239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Mary’s brother (does)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225" y="2981505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What housework do they do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756" y="682625"/>
            <a:ext cx="156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c/ </a:t>
            </a:r>
            <a:r>
              <a:rPr lang="en-US" sz="2400" b="1" dirty="0" err="1">
                <a:solidFill>
                  <a:srgbClr val="FF0000"/>
                </a:solidFill>
              </a:rPr>
              <a:t>trang</a:t>
            </a:r>
            <a:r>
              <a:rPr lang="en-US" sz="2400" b="1" dirty="0">
                <a:solidFill>
                  <a:srgbClr val="FF0000"/>
                </a:solidFill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24900332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62" y="1499427"/>
            <a:ext cx="8580476" cy="2237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86100" y="3171825"/>
            <a:ext cx="409575" cy="9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10 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0463" y="2251076"/>
            <a:ext cx="387350" cy="387350"/>
          </a:xfrm>
          <a:prstGeom prst="rect">
            <a:avLst/>
          </a:prstGeom>
        </p:spPr>
      </p:pic>
      <p:pic>
        <p:nvPicPr>
          <p:cNvPr id="7" name="11 Track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5275" y="2697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683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9" y="1080327"/>
            <a:ext cx="8548482" cy="4035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78721219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7952" y="155966"/>
            <a:ext cx="7890062" cy="1426930"/>
            <a:chOff x="2408354" y="378735"/>
            <a:chExt cx="7848394" cy="2069937"/>
          </a:xfrm>
        </p:grpSpPr>
        <p:pic>
          <p:nvPicPr>
            <p:cNvPr id="3" name="Picture 2" descr="Homework for Monday 1st October – Year 6&amp;#39;s Class Blo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354" y="378735"/>
              <a:ext cx="7848394" cy="206993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" name="Rounded Rectangle 3"/>
            <p:cNvSpPr/>
            <p:nvPr/>
          </p:nvSpPr>
          <p:spPr bwMode="auto">
            <a:xfrm>
              <a:off x="4491302" y="863249"/>
              <a:ext cx="3682496" cy="1482283"/>
            </a:xfrm>
            <a:prstGeom prst="roundRect">
              <a:avLst/>
            </a:prstGeom>
            <a:solidFill>
              <a:srgbClr val="DDF4F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HOMEWORK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401664" y="2530007"/>
            <a:ext cx="63785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A, B, C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664" y="1828800"/>
            <a:ext cx="525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Vocabulary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Grammar.</a:t>
            </a:r>
          </a:p>
        </p:txBody>
      </p:sp>
    </p:spTree>
    <p:extLst>
      <p:ext uri="{BB962C8B-B14F-4D97-AF65-F5344CB8AC3E}">
        <p14:creationId xmlns:p14="http://schemas.microsoft.com/office/powerpoint/2010/main" val="176642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ord Homework Stock Illustrations – 3,340 Word Homework Stock  Illustrations, Vectors &amp;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5" y="98159"/>
            <a:ext cx="8605815" cy="12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0338" b="4658"/>
          <a:stretch/>
        </p:blipFill>
        <p:spPr>
          <a:xfrm>
            <a:off x="317994" y="2137350"/>
            <a:ext cx="8398177" cy="4020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2290" y="2490452"/>
            <a:ext cx="1222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</a:t>
            </a:r>
          </a:p>
        </p:txBody>
      </p:sp>
    </p:spTree>
    <p:extLst>
      <p:ext uri="{BB962C8B-B14F-4D97-AF65-F5344CB8AC3E}">
        <p14:creationId xmlns:p14="http://schemas.microsoft.com/office/powerpoint/2010/main" val="2402473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ord Homework Stock Illustrations – 3,340 Word Homewor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2" y="0"/>
            <a:ext cx="8605815" cy="12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06456" y="1695934"/>
            <a:ext cx="8193018" cy="5053390"/>
            <a:chOff x="598895" y="1714746"/>
            <a:chExt cx="8193018" cy="50533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895" y="1714746"/>
              <a:ext cx="8193018" cy="50533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028766" y="3190673"/>
              <a:ext cx="31451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65591" y="3173796"/>
              <a:ext cx="31451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2349" y="6134248"/>
              <a:ext cx="31451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F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55881" y="6134248"/>
              <a:ext cx="31451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9120" y="6140732"/>
              <a:ext cx="31451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09120" y="3183783"/>
              <a:ext cx="31451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65241" y="377547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sym typeface="Wingdings" panose="05000000000000000000" pitchFamily="2" charset="2"/>
              </a:rPr>
              <a:t> C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9401" y="377547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laundry</a:t>
            </a:r>
          </a:p>
        </p:txBody>
      </p:sp>
    </p:spTree>
    <p:extLst>
      <p:ext uri="{BB962C8B-B14F-4D97-AF65-F5344CB8AC3E}">
        <p14:creationId xmlns:p14="http://schemas.microsoft.com/office/powerpoint/2010/main" val="2709369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ord Homework Stock Illustrations – 3,340 Word Homework Stock  Illustrations, Vectors &amp;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2" y="0"/>
            <a:ext cx="8605815" cy="12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1132" y="5728619"/>
            <a:ext cx="49696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1-B. What housework do you do?</a:t>
            </a:r>
          </a:p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2" y="1785269"/>
            <a:ext cx="760095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0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12" y="411189"/>
            <a:ext cx="8242576" cy="5947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4463" y="4103516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kitchen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4803" y="4107472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1763" y="6035076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74822" y="6030995"/>
            <a:ext cx="92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shopping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3043" y="6034951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dishes</a:t>
            </a:r>
          </a:p>
        </p:txBody>
      </p:sp>
      <p:pic>
        <p:nvPicPr>
          <p:cNvPr id="11" name="08 Trac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5325" y="1660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789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4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4419" y="50835"/>
            <a:ext cx="7673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Wednesday, September 15</a:t>
            </a:r>
            <a:r>
              <a:rPr lang="en-US" sz="2800" baseline="300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8231" y="2094936"/>
            <a:ext cx="7154985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Times New Roman" panose="02020603050405020304" pitchFamily="18" charset="0"/>
              <a:buChar char="⁃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laundry</a:t>
            </a:r>
          </a:p>
          <a:p>
            <a:pPr marL="457200" indent="-457200">
              <a:lnSpc>
                <a:spcPct val="150000"/>
              </a:lnSpc>
              <a:buFont typeface="Times New Roman" panose="02020603050405020304" pitchFamily="18" charset="0"/>
              <a:buChar char="⁃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 the kitchen</a:t>
            </a:r>
          </a:p>
          <a:p>
            <a:pPr marL="457200" indent="-457200">
              <a:lnSpc>
                <a:spcPct val="150000"/>
              </a:lnSpc>
              <a:buFont typeface="Times New Roman" panose="02020603050405020304" pitchFamily="18" charset="0"/>
              <a:buChar char="⁃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dinner</a:t>
            </a:r>
          </a:p>
          <a:p>
            <a:pPr marL="457200" indent="-457200">
              <a:lnSpc>
                <a:spcPct val="150000"/>
              </a:lnSpc>
              <a:buFont typeface="Times New Roman" panose="02020603050405020304" pitchFamily="18" charset="0"/>
              <a:buChar char="⁃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the bed</a:t>
            </a:r>
          </a:p>
          <a:p>
            <a:pPr marL="457200" indent="-457200">
              <a:lnSpc>
                <a:spcPct val="150000"/>
              </a:lnSpc>
              <a:buFont typeface="Times New Roman" panose="02020603050405020304" pitchFamily="18" charset="0"/>
              <a:buChar char="⁃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dishes</a:t>
            </a:r>
          </a:p>
          <a:p>
            <a:pPr marL="457200" indent="-457200">
              <a:lnSpc>
                <a:spcPct val="150000"/>
              </a:lnSpc>
              <a:buFont typeface="Times New Roman" panose="02020603050405020304" pitchFamily="18" charset="0"/>
              <a:buChar char="⁃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shopping = go shopping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786096" y="1589497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1217" y="569164"/>
            <a:ext cx="2690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9704" y="1042108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4779" y="5900170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169632" y="2094936"/>
            <a:ext cx="449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795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0" grpId="0"/>
      <p:bldP spid="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44" y="726107"/>
            <a:ext cx="1543050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64" y="3514231"/>
            <a:ext cx="1571625" cy="1590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143" y="689110"/>
            <a:ext cx="1571625" cy="165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244" y="3524859"/>
            <a:ext cx="1581150" cy="1647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220" y="3524859"/>
            <a:ext cx="1590675" cy="1685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381" y="3534384"/>
            <a:ext cx="1581150" cy="167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884" y="678482"/>
            <a:ext cx="1581150" cy="1628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553" y="678482"/>
            <a:ext cx="1619250" cy="17240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1445" y="5211969"/>
            <a:ext cx="1633781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laundry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96229" y="2467262"/>
            <a:ext cx="1851789" cy="458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 the kitchen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5244" y="2464180"/>
            <a:ext cx="1712969" cy="458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breakfast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17337" y="5210784"/>
            <a:ext cx="1454244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dishes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10390" y="5211969"/>
            <a:ext cx="1749197" cy="458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shopping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5671" y="2460625"/>
            <a:ext cx="1435008" cy="458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dinner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15520" y="5210784"/>
            <a:ext cx="1332416" cy="458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lunch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59200" y="2464180"/>
            <a:ext cx="2251578" cy="458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 the living room</a:t>
            </a:r>
          </a:p>
        </p:txBody>
      </p:sp>
    </p:spTree>
    <p:extLst>
      <p:ext uri="{BB962C8B-B14F-4D97-AF65-F5344CB8AC3E}">
        <p14:creationId xmlns:p14="http://schemas.microsoft.com/office/powerpoint/2010/main" val="19981214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6" y="942836"/>
            <a:ext cx="8790248" cy="4358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1695" y="2846216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6945" y="3185112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7014" y="3179350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0245" y="3533293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8747" y="3529530"/>
            <a:ext cx="7759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makes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8756" y="556165"/>
            <a:ext cx="160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b/ </a:t>
            </a:r>
            <a:r>
              <a:rPr lang="en-US" sz="2400" b="1" dirty="0" err="1">
                <a:solidFill>
                  <a:srgbClr val="FF0000"/>
                </a:solidFill>
              </a:rPr>
              <a:t>trang</a:t>
            </a:r>
            <a:r>
              <a:rPr lang="en-US" sz="2400" b="1" dirty="0">
                <a:solidFill>
                  <a:srgbClr val="FF0000"/>
                </a:solidFill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66630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92" y="493091"/>
            <a:ext cx="8567096" cy="5669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2" name="Oval 1"/>
          <p:cNvSpPr/>
          <p:nvPr/>
        </p:nvSpPr>
        <p:spPr>
          <a:xfrm>
            <a:off x="5836920" y="4724400"/>
            <a:ext cx="1074420" cy="2743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07380" y="5036820"/>
            <a:ext cx="982980" cy="259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45480" y="5326380"/>
            <a:ext cx="982980" cy="259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84420" y="5585460"/>
            <a:ext cx="853440" cy="2819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80660" y="5867400"/>
            <a:ext cx="853440" cy="2819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356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762" y="348246"/>
            <a:ext cx="286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r>
              <a:rPr lang="en-US" sz="28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2417" y="871466"/>
            <a:ext cx="678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 Present Simple with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-questions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658" y="1408446"/>
            <a:ext cx="7805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-questions: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What, Where, When, Why, Who, Which, Whose, How,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6502" y="1932907"/>
            <a:ext cx="622570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		do + you / we / they + V ?</a:t>
            </a:r>
          </a:p>
          <a:p>
            <a:pPr marL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		does + he / she / it + V 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29168" y="2117572"/>
            <a:ext cx="2250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-questions +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494179" y="3075033"/>
            <a:ext cx="0" cy="681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9645" y="2948569"/>
            <a:ext cx="3175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Ex: Where do you live?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9412" y="2948569"/>
            <a:ext cx="334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Ex: Where does she live?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6502" y="3404758"/>
            <a:ext cx="2581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live in HCM City.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99104" y="3399167"/>
            <a:ext cx="2525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lives in Hanoi.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57" y="4049831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20464" y="4066161"/>
            <a:ext cx="268515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+ V/V</a:t>
            </a:r>
            <a:r>
              <a:rPr lang="en-US" sz="2400" b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</a:t>
            </a:r>
            <a:r>
              <a:rPr lang="en-US" sz="2400" b="1" baseline="-25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O?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534" y="4700535"/>
            <a:ext cx="40222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Ex: Who cleans the kitchen?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My mom </a:t>
            </a:r>
            <a:r>
              <a:rPr lang="en-US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cleans the kitchen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My mom 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does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My mom.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05623" y="4700535"/>
            <a:ext cx="35261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Ex: Who does the laundry?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 </a:t>
            </a:r>
            <a:r>
              <a:rPr lang="en-US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laundry</a:t>
            </a:r>
            <a:r>
              <a:rPr lang="en-US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 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494179" y="4678924"/>
            <a:ext cx="0" cy="1715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590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9" grpId="0"/>
      <p:bldP spid="10" grpId="0"/>
      <p:bldP spid="11" grpId="0"/>
      <p:bldP spid="12" grpId="0"/>
      <p:bldP spid="14" grpId="0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762" y="348246"/>
            <a:ext cx="286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r>
              <a:rPr lang="en-US" sz="28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2417" y="871466"/>
            <a:ext cx="678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Possessive ’s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t="15584" r="17876"/>
          <a:stretch/>
        </p:blipFill>
        <p:spPr>
          <a:xfrm>
            <a:off x="47807" y="1902278"/>
            <a:ext cx="2466666" cy="20893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87925" y="2927501"/>
            <a:ext cx="1703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Lucy.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87925" y="4857497"/>
            <a:ext cx="3021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her pencil case. </a:t>
            </a:r>
          </a:p>
        </p:txBody>
      </p:sp>
      <p:sp>
        <p:nvSpPr>
          <p:cNvPr id="23" name="Right Brace 22"/>
          <p:cNvSpPr/>
          <p:nvPr/>
        </p:nvSpPr>
        <p:spPr>
          <a:xfrm>
            <a:off x="5486407" y="3166247"/>
            <a:ext cx="228600" cy="1929996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/>
          <p:cNvSpPr txBox="1"/>
          <p:nvPr/>
        </p:nvSpPr>
        <p:spPr>
          <a:xfrm>
            <a:off x="5857587" y="3879622"/>
            <a:ext cx="3286413" cy="461665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This is </a:t>
            </a:r>
            <a:r>
              <a:rPr lang="en-US" sz="2400" dirty="0">
                <a:solidFill>
                  <a:srgbClr val="FF0000"/>
                </a:solidFill>
              </a:rPr>
              <a:t>Lucy’s pencil case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r>
              <a:rPr lang="en-US" sz="2400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29375" y="5218476"/>
            <a:ext cx="2557944" cy="55399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Name’s + noun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7260772" y="4483767"/>
            <a:ext cx="359228" cy="612476"/>
          </a:xfrm>
          <a:prstGeom prst="downArrow">
            <a:avLst/>
          </a:prstGeom>
          <a:gradFill flip="none" rotWithShape="1">
            <a:gsLst>
              <a:gs pos="0">
                <a:srgbClr val="99FF99"/>
              </a:gs>
              <a:gs pos="100000">
                <a:srgbClr val="7030A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7" name="Group 26"/>
          <p:cNvGrpSpPr/>
          <p:nvPr/>
        </p:nvGrpSpPr>
        <p:grpSpPr>
          <a:xfrm>
            <a:off x="47807" y="4165100"/>
            <a:ext cx="2466666" cy="1862290"/>
            <a:chOff x="63743" y="4279840"/>
            <a:chExt cx="3288888" cy="24830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" t="15662" r="4946" b="14708"/>
            <a:stretch/>
          </p:blipFill>
          <p:spPr>
            <a:xfrm flipH="1">
              <a:off x="63743" y="4279840"/>
              <a:ext cx="3288888" cy="2483053"/>
            </a:xfrm>
            <a:prstGeom prst="round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6" t="59632" r="78400" b="26158"/>
            <a:stretch/>
          </p:blipFill>
          <p:spPr>
            <a:xfrm rot="5400000" flipH="1">
              <a:off x="2652695" y="6229450"/>
              <a:ext cx="297121" cy="493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6664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t="15584" r="17876"/>
          <a:stretch/>
        </p:blipFill>
        <p:spPr>
          <a:xfrm>
            <a:off x="534190" y="1015802"/>
            <a:ext cx="2466666" cy="23089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6383" y="3452411"/>
            <a:ext cx="2466666" cy="1862290"/>
            <a:chOff x="63743" y="4279840"/>
            <a:chExt cx="3288888" cy="24830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" t="15662" r="4946" b="14708"/>
            <a:stretch/>
          </p:blipFill>
          <p:spPr>
            <a:xfrm flipH="1">
              <a:off x="63743" y="4279840"/>
              <a:ext cx="3288888" cy="2483053"/>
            </a:xfrm>
            <a:prstGeom prst="round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6" t="59632" r="78400" b="26158"/>
            <a:stretch/>
          </p:blipFill>
          <p:spPr>
            <a:xfrm rot="5400000" flipH="1">
              <a:off x="2652695" y="6229450"/>
              <a:ext cx="297121" cy="49348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345686" y="1498793"/>
            <a:ext cx="78579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ruler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0098" y="1498793"/>
            <a:ext cx="96866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eraser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5686" y="2634572"/>
            <a:ext cx="3210213" cy="461665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This is </a:t>
            </a:r>
            <a:r>
              <a:rPr lang="en-US" sz="2400" dirty="0">
                <a:solidFill>
                  <a:srgbClr val="FF0000"/>
                </a:solidFill>
              </a:rPr>
              <a:t>Lucy’s ruler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r>
              <a:rPr lang="en-US" sz="24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5686" y="3770351"/>
            <a:ext cx="3210213" cy="461665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They are </a:t>
            </a:r>
            <a:r>
              <a:rPr lang="en-US" sz="2400" dirty="0">
                <a:solidFill>
                  <a:srgbClr val="FF0000"/>
                </a:solidFill>
              </a:rPr>
              <a:t>Lucy’s erasers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46293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356</Words>
  <Application>Microsoft Office PowerPoint</Application>
  <PresentationFormat>On-screen Show (4:3)</PresentationFormat>
  <Paragraphs>102</Paragraphs>
  <Slides>18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2021-10-09T05:22:37Z</dcterms:created>
  <dcterms:modified xsi:type="dcterms:W3CDTF">2021-10-09T05:23:48Z</dcterms:modified>
</cp:coreProperties>
</file>